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452" r:id="rId5"/>
    <p:sldId id="257" r:id="rId6"/>
    <p:sldId id="258" r:id="rId7"/>
    <p:sldId id="259" r:id="rId8"/>
    <p:sldId id="293" r:id="rId9"/>
    <p:sldId id="335" r:id="rId10"/>
    <p:sldId id="298" r:id="rId11"/>
    <p:sldId id="260" r:id="rId12"/>
    <p:sldId id="261" r:id="rId13"/>
    <p:sldId id="401" r:id="rId14"/>
    <p:sldId id="294" r:id="rId15"/>
    <p:sldId id="295" r:id="rId16"/>
    <p:sldId id="262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99" r:id="rId25"/>
    <p:sldId id="270" r:id="rId26"/>
    <p:sldId id="336" r:id="rId27"/>
    <p:sldId id="337" r:id="rId28"/>
    <p:sldId id="338" r:id="rId29"/>
    <p:sldId id="339" r:id="rId30"/>
    <p:sldId id="340" r:id="rId31"/>
    <p:sldId id="378" r:id="rId32"/>
    <p:sldId id="403" r:id="rId33"/>
    <p:sldId id="444" r:id="rId34"/>
    <p:sldId id="445" r:id="rId35"/>
    <p:sldId id="446" r:id="rId36"/>
    <p:sldId id="447" r:id="rId37"/>
    <p:sldId id="448" r:id="rId38"/>
    <p:sldId id="449" r:id="rId39"/>
    <p:sldId id="450" r:id="rId40"/>
    <p:sldId id="451" r:id="rId41"/>
    <p:sldId id="404" r:id="rId42"/>
    <p:sldId id="512" r:id="rId43"/>
    <p:sldId id="513" r:id="rId44"/>
    <p:sldId id="271" r:id="rId45"/>
    <p:sldId id="272" r:id="rId46"/>
    <p:sldId id="273" r:id="rId47"/>
    <p:sldId id="274" r:id="rId48"/>
    <p:sldId id="275" r:id="rId49"/>
    <p:sldId id="276" r:id="rId50"/>
    <p:sldId id="277" r:id="rId51"/>
    <p:sldId id="278" r:id="rId52"/>
    <p:sldId id="279" r:id="rId53"/>
    <p:sldId id="280" r:id="rId54"/>
    <p:sldId id="281" r:id="rId55"/>
    <p:sldId id="282" r:id="rId56"/>
    <p:sldId id="283" r:id="rId57"/>
    <p:sldId id="284" r:id="rId58"/>
    <p:sldId id="285" r:id="rId59"/>
    <p:sldId id="286" r:id="rId60"/>
    <p:sldId id="287" r:id="rId61"/>
    <p:sldId id="288" r:id="rId62"/>
    <p:sldId id="289" r:id="rId63"/>
    <p:sldId id="290" r:id="rId64"/>
    <p:sldId id="291" r:id="rId65"/>
    <p:sldId id="292" r:id="rId66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3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3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8" Type="http://schemas.openxmlformats.org/officeDocument/2006/relationships/notesSlide" Target="../notesSlides/notesSlide13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16.png"/><Relationship Id="rId7" Type="http://schemas.openxmlformats.org/officeDocument/2006/relationships/tags" Target="../tags/tag27.xml"/><Relationship Id="rId6" Type="http://schemas.openxmlformats.org/officeDocument/2006/relationships/image" Target="../media/image15.png"/><Relationship Id="rId5" Type="http://schemas.openxmlformats.org/officeDocument/2006/relationships/tags" Target="../tags/tag26.xml"/><Relationship Id="rId4" Type="http://schemas.openxmlformats.org/officeDocument/2006/relationships/image" Target="../media/image14.png"/><Relationship Id="rId36" Type="http://schemas.openxmlformats.org/officeDocument/2006/relationships/notesSlide" Target="../notesSlides/notesSlide22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29.png"/><Relationship Id="rId33" Type="http://schemas.openxmlformats.org/officeDocument/2006/relationships/tags" Target="../tags/tag40.xml"/><Relationship Id="rId32" Type="http://schemas.openxmlformats.org/officeDocument/2006/relationships/image" Target="../media/image28.png"/><Relationship Id="rId31" Type="http://schemas.openxmlformats.org/officeDocument/2006/relationships/tags" Target="../tags/tag39.xml"/><Relationship Id="rId30" Type="http://schemas.openxmlformats.org/officeDocument/2006/relationships/image" Target="../media/image27.png"/><Relationship Id="rId3" Type="http://schemas.openxmlformats.org/officeDocument/2006/relationships/tags" Target="../tags/tag25.xml"/><Relationship Id="rId29" Type="http://schemas.openxmlformats.org/officeDocument/2006/relationships/tags" Target="../tags/tag38.xml"/><Relationship Id="rId28" Type="http://schemas.openxmlformats.org/officeDocument/2006/relationships/image" Target="../media/image26.png"/><Relationship Id="rId27" Type="http://schemas.openxmlformats.org/officeDocument/2006/relationships/tags" Target="../tags/tag37.xml"/><Relationship Id="rId26" Type="http://schemas.openxmlformats.org/officeDocument/2006/relationships/image" Target="../media/image25.png"/><Relationship Id="rId25" Type="http://schemas.openxmlformats.org/officeDocument/2006/relationships/tags" Target="../tags/tag36.xml"/><Relationship Id="rId24" Type="http://schemas.openxmlformats.org/officeDocument/2006/relationships/image" Target="../media/image24.png"/><Relationship Id="rId23" Type="http://schemas.openxmlformats.org/officeDocument/2006/relationships/tags" Target="../tags/tag35.xml"/><Relationship Id="rId22" Type="http://schemas.openxmlformats.org/officeDocument/2006/relationships/image" Target="../media/image23.png"/><Relationship Id="rId21" Type="http://schemas.openxmlformats.org/officeDocument/2006/relationships/tags" Target="../tags/tag34.xml"/><Relationship Id="rId20" Type="http://schemas.openxmlformats.org/officeDocument/2006/relationships/image" Target="../media/image22.png"/><Relationship Id="rId2" Type="http://schemas.openxmlformats.org/officeDocument/2006/relationships/image" Target="../media/image13.png"/><Relationship Id="rId19" Type="http://schemas.openxmlformats.org/officeDocument/2006/relationships/tags" Target="../tags/tag33.xml"/><Relationship Id="rId18" Type="http://schemas.openxmlformats.org/officeDocument/2006/relationships/image" Target="../media/image21.png"/><Relationship Id="rId17" Type="http://schemas.openxmlformats.org/officeDocument/2006/relationships/tags" Target="../tags/tag32.xml"/><Relationship Id="rId16" Type="http://schemas.openxmlformats.org/officeDocument/2006/relationships/image" Target="../media/image20.png"/><Relationship Id="rId15" Type="http://schemas.openxmlformats.org/officeDocument/2006/relationships/tags" Target="../tags/tag31.xml"/><Relationship Id="rId14" Type="http://schemas.openxmlformats.org/officeDocument/2006/relationships/image" Target="../media/image19.png"/><Relationship Id="rId13" Type="http://schemas.openxmlformats.org/officeDocument/2006/relationships/tags" Target="../tags/tag30.xml"/><Relationship Id="rId12" Type="http://schemas.openxmlformats.org/officeDocument/2006/relationships/image" Target="../media/image18.png"/><Relationship Id="rId11" Type="http://schemas.openxmlformats.org/officeDocument/2006/relationships/tags" Target="../tags/tag29.xml"/><Relationship Id="rId10" Type="http://schemas.openxmlformats.org/officeDocument/2006/relationships/image" Target="../media/image17.png"/><Relationship Id="rId1" Type="http://schemas.openxmlformats.org/officeDocument/2006/relationships/tags" Target="../tags/tag2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3" Type="http://schemas.openxmlformats.org/officeDocument/2006/relationships/notesSlide" Target="../notesSlides/notesSlide24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52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0" Type="http://schemas.openxmlformats.org/officeDocument/2006/relationships/notesSlide" Target="../notesSlides/notesSlide26.xml"/><Relationship Id="rId1" Type="http://schemas.openxmlformats.org/officeDocument/2006/relationships/tags" Target="../tags/tag6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6" Type="http://schemas.openxmlformats.org/officeDocument/2006/relationships/notesSlide" Target="../notesSlides/notesSlide27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0" Type="http://schemas.openxmlformats.org/officeDocument/2006/relationships/notesSlide" Target="../notesSlides/notesSlide28.xml"/><Relationship Id="rId4" Type="http://schemas.openxmlformats.org/officeDocument/2006/relationships/tags" Target="../tags/tag85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119.xml"/><Relationship Id="rId37" Type="http://schemas.openxmlformats.org/officeDocument/2006/relationships/tags" Target="../tags/tag118.xml"/><Relationship Id="rId36" Type="http://schemas.openxmlformats.org/officeDocument/2006/relationships/tags" Target="../tags/tag117.xml"/><Relationship Id="rId35" Type="http://schemas.openxmlformats.org/officeDocument/2006/relationships/tags" Target="../tags/tag116.xml"/><Relationship Id="rId34" Type="http://schemas.openxmlformats.org/officeDocument/2006/relationships/tags" Target="../tags/tag115.xml"/><Relationship Id="rId33" Type="http://schemas.openxmlformats.org/officeDocument/2006/relationships/tags" Target="../tags/tag114.xml"/><Relationship Id="rId32" Type="http://schemas.openxmlformats.org/officeDocument/2006/relationships/tags" Target="../tags/tag113.xml"/><Relationship Id="rId31" Type="http://schemas.openxmlformats.org/officeDocument/2006/relationships/tags" Target="../tags/tag112.xml"/><Relationship Id="rId30" Type="http://schemas.openxmlformats.org/officeDocument/2006/relationships/tags" Target="../tags/tag111.xml"/><Relationship Id="rId3" Type="http://schemas.openxmlformats.org/officeDocument/2006/relationships/tags" Target="../tags/tag84.xml"/><Relationship Id="rId29" Type="http://schemas.openxmlformats.org/officeDocument/2006/relationships/tags" Target="../tags/tag110.xml"/><Relationship Id="rId28" Type="http://schemas.openxmlformats.org/officeDocument/2006/relationships/tags" Target="../tags/tag109.xml"/><Relationship Id="rId27" Type="http://schemas.openxmlformats.org/officeDocument/2006/relationships/tags" Target="../tags/tag108.xml"/><Relationship Id="rId26" Type="http://schemas.openxmlformats.org/officeDocument/2006/relationships/tags" Target="../tags/tag107.xml"/><Relationship Id="rId25" Type="http://schemas.openxmlformats.org/officeDocument/2006/relationships/tags" Target="../tags/tag106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3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2.xml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tags" Target="../tags/tag1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tags" Target="../tags/tag122.xml"/><Relationship Id="rId2" Type="http://schemas.openxmlformats.org/officeDocument/2006/relationships/image" Target="../media/image32.png"/><Relationship Id="rId1" Type="http://schemas.openxmlformats.org/officeDocument/2006/relationships/tags" Target="../tags/tag121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tags" Target="../tags/tag124.xml"/><Relationship Id="rId2" Type="http://schemas.openxmlformats.org/officeDocument/2006/relationships/image" Target="../media/image34.png"/><Relationship Id="rId1" Type="http://schemas.openxmlformats.org/officeDocument/2006/relationships/tags" Target="../tags/tag123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tags" Target="../tags/tag126.xml"/><Relationship Id="rId2" Type="http://schemas.openxmlformats.org/officeDocument/2006/relationships/image" Target="../media/image36.png"/><Relationship Id="rId1" Type="http://schemas.openxmlformats.org/officeDocument/2006/relationships/tags" Target="../tags/tag125.xml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tags" Target="../tags/tag128.xml"/><Relationship Id="rId2" Type="http://schemas.openxmlformats.org/officeDocument/2006/relationships/image" Target="../media/image38.png"/><Relationship Id="rId1" Type="http://schemas.openxmlformats.org/officeDocument/2006/relationships/tags" Target="../tags/tag12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tags" Target="../tags/tag129.xml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2.png"/><Relationship Id="rId3" Type="http://schemas.openxmlformats.org/officeDocument/2006/relationships/tags" Target="../tags/tag131.xml"/><Relationship Id="rId2" Type="http://schemas.openxmlformats.org/officeDocument/2006/relationships/image" Target="../media/image41.png"/><Relationship Id="rId1" Type="http://schemas.openxmlformats.org/officeDocument/2006/relationships/tags" Target="../tags/tag130.xml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tags" Target="../tags/tag132.xml"/></Relationships>
</file>

<file path=ppt/slides/_rels/slide3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5.png"/><Relationship Id="rId3" Type="http://schemas.openxmlformats.org/officeDocument/2006/relationships/tags" Target="../tags/tag134.xml"/><Relationship Id="rId2" Type="http://schemas.openxmlformats.org/officeDocument/2006/relationships/image" Target="../media/image44.png"/><Relationship Id="rId1" Type="http://schemas.openxmlformats.org/officeDocument/2006/relationships/tags" Target="../tags/tag133.xml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tags" Target="../tags/tag135.xml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1" Type="http://schemas.openxmlformats.org/officeDocument/2006/relationships/tags" Target="../tags/tag1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8.png"/><Relationship Id="rId1" Type="http://schemas.openxmlformats.org/officeDocument/2006/relationships/tags" Target="../tags/tag13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SOL_All_graph_coinmarketc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659130"/>
            <a:ext cx="8678545" cy="3745865"/>
          </a:xfrm>
          <a:prstGeom prst="rect">
            <a:avLst/>
          </a:prstGeom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Solana</a:t>
            </a: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967230" y="2332355"/>
            <a:ext cx="0" cy="20669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532255" y="187769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正式上线</a:t>
            </a:r>
            <a:r>
              <a:rPr lang="en-US" altLang="zh-CN" sz="1000"/>
              <a:t>staking</a:t>
            </a:r>
            <a:r>
              <a:rPr lang="zh-CN" altLang="en-US" sz="1000"/>
              <a:t>板块</a:t>
            </a:r>
            <a:endParaRPr lang="zh-CN" altLang="en-US" sz="1000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2635885" y="1898650"/>
            <a:ext cx="0" cy="250063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00910" y="141795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a16z 领投 3.14 亿美元融资</a:t>
            </a:r>
            <a:endParaRPr sz="10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485515" y="560070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Solana 锁仓量达到 10 亿美元</a:t>
            </a:r>
            <a:endParaRPr sz="1000"/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3485515" y="797560"/>
            <a:ext cx="0" cy="361696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2" name="图片 1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13.5%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86.5%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9.2%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90.8%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559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chemeClr val="lt1"/>
                </a:solidFill>
              </a:rPr>
              <a:t>并行</a:t>
            </a:r>
            <a:r>
              <a:rPr lang="en-US" altLang="zh-CN" sz="3200" b="1">
                <a:solidFill>
                  <a:schemeClr val="lt1"/>
                </a:solidFill>
              </a:rPr>
              <a:t>EVM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248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深入理解</a:t>
            </a:r>
            <a:r>
              <a:rPr lang="en-US" altLang="zh-CN" sz="3200" b="1">
                <a:solidFill>
                  <a:srgbClr val="8C64FF"/>
                </a:solidFill>
              </a:rPr>
              <a:t>Web3</a:t>
            </a:r>
            <a:r>
              <a:rPr lang="zh-CN" altLang="en-US" sz="3200" b="1">
                <a:solidFill>
                  <a:srgbClr val="8C64FF"/>
                </a:solidFill>
              </a:rPr>
              <a:t>性能提升新叙事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</a:t>
            </a:r>
            <a:r>
              <a:rPr lang="zh-CN" altLang="en-US" sz="2100" b="1">
                <a:solidFill>
                  <a:schemeClr val="dk1"/>
                </a:solidFill>
              </a:rPr>
              <a:t>生态一览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虚拟机工作</a:t>
            </a:r>
            <a:r>
              <a:rPr lang="zh-CN" sz="2100" b="1">
                <a:solidFill>
                  <a:schemeClr val="dk1"/>
                </a:solidFill>
              </a:rPr>
              <a:t>原理</a:t>
            </a:r>
            <a:endParaRPr lang="zh-CN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559810" y="607695"/>
            <a:ext cx="174561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智能合约代码（</a:t>
            </a:r>
            <a:r>
              <a:rPr lang="en-US" altLang="zh-CN" sz="1200"/>
              <a:t>Solidity/Rust/Go...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467100" y="1757045"/>
            <a:ext cx="1990725" cy="4095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字节</a:t>
            </a:r>
            <a:r>
              <a:rPr lang="zh-CN" altLang="en-US" sz="1200"/>
              <a:t>码</a:t>
            </a:r>
            <a:endParaRPr lang="zh-CN" altLang="en-US" sz="1200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3307715" y="2772410"/>
            <a:ext cx="243268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虚拟机</a:t>
            </a:r>
            <a:endParaRPr lang="zh-CN" altLang="en-US" sz="120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239077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X86</a:t>
            </a:r>
            <a:endParaRPr lang="en-US" altLang="zh-CN" sz="12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622040" y="3739515"/>
            <a:ext cx="62420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ARM</a:t>
            </a:r>
            <a:endParaRPr lang="en-US" altLang="zh-CN" sz="12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83425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MIPS</a:t>
            </a:r>
            <a:endParaRPr lang="en-US" altLang="zh-CN" sz="12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610298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...</a:t>
            </a:r>
            <a:endParaRPr lang="en-US" altLang="zh-CN" sz="2000"/>
          </a:p>
        </p:txBody>
      </p:sp>
      <p:sp>
        <p:nvSpPr>
          <p:cNvPr id="8" name="右箭头 7"/>
          <p:cNvSpPr/>
          <p:nvPr/>
        </p:nvSpPr>
        <p:spPr>
          <a:xfrm rot="5400000">
            <a:off x="4185920" y="1334770"/>
            <a:ext cx="50736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5400000">
            <a:off x="4253865" y="2366010"/>
            <a:ext cx="40957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8"/>
            </p:custDataLst>
          </p:nvPr>
        </p:nvSpPr>
        <p:spPr>
          <a:xfrm rot="2040000">
            <a:off x="5761355" y="342011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9"/>
            </p:custDataLst>
          </p:nvPr>
        </p:nvSpPr>
        <p:spPr>
          <a:xfrm rot="5400000">
            <a:off x="492252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0"/>
            </p:custDataLst>
          </p:nvPr>
        </p:nvSpPr>
        <p:spPr>
          <a:xfrm rot="5400000">
            <a:off x="372491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11"/>
            </p:custDataLst>
          </p:nvPr>
        </p:nvSpPr>
        <p:spPr>
          <a:xfrm rot="7980000">
            <a:off x="2917190" y="340995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Actor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388360" y="1130935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470275" y="1654175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151511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59702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564642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572833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5" name="上下箭头 24"/>
          <p:cNvSpPr/>
          <p:nvPr/>
        </p:nvSpPr>
        <p:spPr>
          <a:xfrm rot="19020000">
            <a:off x="5236845" y="1819275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>
            <p:custDataLst>
              <p:tags r:id="rId5"/>
            </p:custDataLst>
          </p:nvPr>
        </p:nvSpPr>
        <p:spPr>
          <a:xfrm rot="13320000">
            <a:off x="2466975" y="1813560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>
            <p:custDataLst>
              <p:tags r:id="rId6"/>
            </p:custDataLst>
          </p:nvPr>
        </p:nvSpPr>
        <p:spPr>
          <a:xfrm rot="16200000">
            <a:off x="3997325" y="2959735"/>
            <a:ext cx="253365" cy="163639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8720000">
            <a:off x="1890395" y="21126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614420" y="33445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 rot="2880000">
            <a:off x="5034280" y="2113280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Memory locks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37162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924125" y="37163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908675" y="39775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73236" y="36959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023066" y="38096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507211" y="38162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589530" y="1828165"/>
            <a:ext cx="1023620" cy="4533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共享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90816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401955" y="1049020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195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401955" y="299656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790315" y="948690"/>
            <a:ext cx="887730" cy="7696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3719195" y="2452370"/>
            <a:ext cx="949325" cy="8686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37000" y="1718310"/>
            <a:ext cx="1762125" cy="737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lock();</a:t>
            </a:r>
            <a:endParaRPr lang="en-US" altLang="zh-CN"/>
          </a:p>
          <a:p>
            <a:r>
              <a:rPr lang="en-US" altLang="zh-CN"/>
              <a:t>read_and_update();</a:t>
            </a:r>
            <a:endParaRPr lang="en-US" altLang="zh-CN"/>
          </a:p>
          <a:p>
            <a:r>
              <a:rPr lang="en-US" altLang="zh-CN"/>
              <a:t>unlock();</a:t>
            </a:r>
            <a:endParaRPr lang="en-US" altLang="zh-CN"/>
          </a:p>
        </p:txBody>
      </p:sp>
      <p:sp>
        <p:nvSpPr>
          <p:cNvPr id="11" name="左箭头 10"/>
          <p:cNvSpPr/>
          <p:nvPr/>
        </p:nvSpPr>
        <p:spPr>
          <a:xfrm>
            <a:off x="5999480" y="2007870"/>
            <a:ext cx="659765" cy="23558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499870" y="1410970"/>
            <a:ext cx="814705" cy="470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1382395" y="2099310"/>
            <a:ext cx="90551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6"/>
            </p:custDataLst>
          </p:nvPr>
        </p:nvCxnSpPr>
        <p:spPr>
          <a:xfrm flipV="1">
            <a:off x="1382395" y="2306955"/>
            <a:ext cx="914400" cy="8604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1800000">
            <a:off x="1674495" y="1291590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420495" y="179260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 rot="19020000">
            <a:off x="1451610" y="245554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饥饿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1185545" y="283210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3" name="圆角矩形 2"/>
          <p:cNvSpPr/>
          <p:nvPr/>
        </p:nvSpPr>
        <p:spPr>
          <a:xfrm>
            <a:off x="167640" y="209677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2425700" y="2096770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1185545" y="139446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cxnSp>
        <p:nvCxnSpPr>
          <p:cNvPr id="10" name="直接连接符 9"/>
          <p:cNvCxnSpPr/>
          <p:nvPr/>
        </p:nvCxnSpPr>
        <p:spPr>
          <a:xfrm>
            <a:off x="3131820" y="574675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14680" y="1706245"/>
            <a:ext cx="471170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33095" y="2530475"/>
            <a:ext cx="407035" cy="3530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162810" y="1579880"/>
            <a:ext cx="561340" cy="3803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162810" y="2503170"/>
            <a:ext cx="525145" cy="470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275" y="1152525"/>
            <a:ext cx="8407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已获取资源</a:t>
            </a:r>
            <a:r>
              <a:rPr lang="en-US" altLang="zh-CN" sz="1000"/>
              <a:t>A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B</a:t>
            </a:r>
            <a:endParaRPr lang="en-US" altLang="zh-CN" sz="1000">
              <a:ea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62175" y="2973705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已获取资源</a:t>
            </a:r>
            <a:r>
              <a:rPr lang="en-US" altLang="zh-CN" sz="1000"/>
              <a:t>B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A</a:t>
            </a:r>
            <a:endParaRPr lang="en-US" altLang="zh-CN" sz="1000">
              <a:ea typeface="宋体" charset="0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6055995" y="560070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439547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394835" y="3288665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298950" y="209677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52645" y="1308100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661535" y="2466975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469005" y="75819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147310" y="305435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712089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9"/>
            </p:custDataLst>
          </p:nvPr>
        </p:nvSpPr>
        <p:spPr>
          <a:xfrm>
            <a:off x="65519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10"/>
            </p:custDataLst>
          </p:nvPr>
        </p:nvSpPr>
        <p:spPr>
          <a:xfrm>
            <a:off x="77457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35" name="圆角矩形 34"/>
          <p:cNvSpPr/>
          <p:nvPr>
            <p:custDataLst>
              <p:tags r:id="rId11"/>
            </p:custDataLst>
          </p:nvPr>
        </p:nvSpPr>
        <p:spPr>
          <a:xfrm>
            <a:off x="7020560" y="202311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409180" y="1326515"/>
            <a:ext cx="0" cy="5880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820535" y="2475865"/>
            <a:ext cx="470535" cy="5613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463155" y="2494280"/>
            <a:ext cx="543560" cy="5429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323965" y="992505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优先级高</a:t>
            </a:r>
            <a:endParaRPr lang="zh-CN" altLang="en-US" sz="1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120890" y="3453130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</a:t>
            </a:r>
            <a:r>
              <a:rPr lang="zh-CN" altLang="en-US" sz="1000"/>
              <a:t>低</a:t>
            </a:r>
            <a:endParaRPr lang="zh-CN" altLang="en-US" sz="1000"/>
          </a:p>
        </p:txBody>
      </p:sp>
      <p:sp>
        <p:nvSpPr>
          <p:cNvPr id="41" name="矩形 40"/>
          <p:cNvSpPr/>
          <p:nvPr/>
        </p:nvSpPr>
        <p:spPr>
          <a:xfrm>
            <a:off x="1343660" y="3843020"/>
            <a:ext cx="525145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死锁</a:t>
            </a:r>
            <a:endParaRPr lang="zh-CN" altLang="en-US" sz="1200"/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4370705" y="3843020"/>
            <a:ext cx="525600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活锁</a:t>
            </a:r>
            <a:endParaRPr lang="zh-CN" altLang="en-US" sz="1200"/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7164070" y="3843020"/>
            <a:ext cx="525600" cy="3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饥饿</a:t>
            </a:r>
            <a:endParaRPr lang="zh-CN" altLang="en-US"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39319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乐观</a:t>
            </a:r>
            <a:r>
              <a:rPr lang="zh-CN" altLang="en-US" sz="2100" b="1">
                <a:solidFill>
                  <a:schemeClr val="dk1"/>
                </a:solidFill>
              </a:rPr>
              <a:t>并行化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2186940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2"/>
            </p:custDataLst>
          </p:nvPr>
        </p:nvSpPr>
        <p:spPr>
          <a:xfrm>
            <a:off x="282130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3"/>
            </p:custDataLst>
          </p:nvPr>
        </p:nvSpPr>
        <p:spPr>
          <a:xfrm>
            <a:off x="345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408749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72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5358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599122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662114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3815715" y="795655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746625" y="795655"/>
            <a:ext cx="840740" cy="311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13" name="文本框 12"/>
          <p:cNvSpPr txBox="1"/>
          <p:nvPr/>
        </p:nvSpPr>
        <p:spPr>
          <a:xfrm>
            <a:off x="219710" y="194246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1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710" y="2675890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2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710" y="334581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3</a:t>
            </a:r>
            <a:endParaRPr lang="en-US" altLang="zh-CN" sz="1000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1617980" y="1942465"/>
            <a:ext cx="568325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6" name="圆角矩形 45"/>
          <p:cNvSpPr/>
          <p:nvPr>
            <p:custDataLst>
              <p:tags r:id="rId12"/>
            </p:custDataLst>
          </p:nvPr>
        </p:nvSpPr>
        <p:spPr>
          <a:xfrm>
            <a:off x="2273935" y="194310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47" name="圆角矩形 46"/>
          <p:cNvSpPr/>
          <p:nvPr>
            <p:custDataLst>
              <p:tags r:id="rId13"/>
            </p:custDataLst>
          </p:nvPr>
        </p:nvSpPr>
        <p:spPr>
          <a:xfrm>
            <a:off x="1617345" y="267589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48" name="圆角矩形 47"/>
          <p:cNvSpPr/>
          <p:nvPr>
            <p:custDataLst>
              <p:tags r:id="rId14"/>
            </p:custDataLst>
          </p:nvPr>
        </p:nvSpPr>
        <p:spPr>
          <a:xfrm>
            <a:off x="22739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49" name="圆角矩形 48"/>
          <p:cNvSpPr/>
          <p:nvPr>
            <p:custDataLst>
              <p:tags r:id="rId15"/>
            </p:custDataLst>
          </p:nvPr>
        </p:nvSpPr>
        <p:spPr>
          <a:xfrm>
            <a:off x="1617980" y="3353435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0" name="圆角矩形 49"/>
          <p:cNvSpPr/>
          <p:nvPr>
            <p:custDataLst>
              <p:tags r:id="rId16"/>
            </p:custDataLst>
          </p:nvPr>
        </p:nvSpPr>
        <p:spPr>
          <a:xfrm>
            <a:off x="2273935" y="334581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1" name="圆角矩形 50"/>
          <p:cNvSpPr/>
          <p:nvPr>
            <p:custDataLst>
              <p:tags r:id="rId17"/>
            </p:custDataLst>
          </p:nvPr>
        </p:nvSpPr>
        <p:spPr>
          <a:xfrm>
            <a:off x="3411855" y="194246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2" name="圆角矩形 51"/>
          <p:cNvSpPr/>
          <p:nvPr>
            <p:custDataLst>
              <p:tags r:id="rId18"/>
            </p:custDataLst>
          </p:nvPr>
        </p:nvSpPr>
        <p:spPr>
          <a:xfrm>
            <a:off x="4067175" y="193484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3" name="圆角矩形 52"/>
          <p:cNvSpPr/>
          <p:nvPr>
            <p:custDataLst>
              <p:tags r:id="rId19"/>
            </p:custDataLst>
          </p:nvPr>
        </p:nvSpPr>
        <p:spPr>
          <a:xfrm>
            <a:off x="3411855" y="266827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54" name="圆角矩形 53"/>
          <p:cNvSpPr/>
          <p:nvPr>
            <p:custDataLst>
              <p:tags r:id="rId20"/>
            </p:custDataLst>
          </p:nvPr>
        </p:nvSpPr>
        <p:spPr>
          <a:xfrm>
            <a:off x="3411855" y="335343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57" name="圆角矩形 56"/>
          <p:cNvSpPr/>
          <p:nvPr>
            <p:custDataLst>
              <p:tags r:id="rId21"/>
            </p:custDataLst>
          </p:nvPr>
        </p:nvSpPr>
        <p:spPr>
          <a:xfrm>
            <a:off x="4067175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58" name="圆角矩形 57"/>
          <p:cNvSpPr/>
          <p:nvPr>
            <p:custDataLst>
              <p:tags r:id="rId22"/>
            </p:custDataLst>
          </p:nvPr>
        </p:nvSpPr>
        <p:spPr>
          <a:xfrm>
            <a:off x="4067175" y="266065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9" name="圆角矩形 58"/>
          <p:cNvSpPr/>
          <p:nvPr>
            <p:custDataLst>
              <p:tags r:id="rId23"/>
            </p:custDataLst>
          </p:nvPr>
        </p:nvSpPr>
        <p:spPr>
          <a:xfrm>
            <a:off x="5205095" y="195008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0" name="圆角矩形 59"/>
          <p:cNvSpPr/>
          <p:nvPr>
            <p:custDataLst>
              <p:tags r:id="rId24"/>
            </p:custDataLst>
          </p:nvPr>
        </p:nvSpPr>
        <p:spPr>
          <a:xfrm>
            <a:off x="520509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61" name="圆角矩形 60"/>
          <p:cNvSpPr/>
          <p:nvPr>
            <p:custDataLst>
              <p:tags r:id="rId25"/>
            </p:custDataLst>
          </p:nvPr>
        </p:nvSpPr>
        <p:spPr>
          <a:xfrm>
            <a:off x="5205095" y="336042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2" name="圆角矩形 61"/>
          <p:cNvSpPr/>
          <p:nvPr>
            <p:custDataLst>
              <p:tags r:id="rId26"/>
            </p:custDataLst>
          </p:nvPr>
        </p:nvSpPr>
        <p:spPr>
          <a:xfrm>
            <a:off x="5859780" y="194310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63" name="圆角矩形 62"/>
          <p:cNvSpPr/>
          <p:nvPr>
            <p:custDataLst>
              <p:tags r:id="rId27"/>
            </p:custDataLst>
          </p:nvPr>
        </p:nvSpPr>
        <p:spPr>
          <a:xfrm>
            <a:off x="5845810" y="267589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4" name="圆角矩形 63"/>
          <p:cNvSpPr/>
          <p:nvPr>
            <p:custDataLst>
              <p:tags r:id="rId28"/>
            </p:custDataLst>
          </p:nvPr>
        </p:nvSpPr>
        <p:spPr>
          <a:xfrm>
            <a:off x="5859780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5" name="圆角矩形 64"/>
          <p:cNvSpPr/>
          <p:nvPr>
            <p:custDataLst>
              <p:tags r:id="rId29"/>
            </p:custDataLst>
          </p:nvPr>
        </p:nvSpPr>
        <p:spPr>
          <a:xfrm>
            <a:off x="7023735" y="19348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6" name="圆角矩形 65"/>
          <p:cNvSpPr/>
          <p:nvPr>
            <p:custDataLst>
              <p:tags r:id="rId30"/>
            </p:custDataLst>
          </p:nvPr>
        </p:nvSpPr>
        <p:spPr>
          <a:xfrm>
            <a:off x="702373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67" name="圆角矩形 66"/>
          <p:cNvSpPr/>
          <p:nvPr>
            <p:custDataLst>
              <p:tags r:id="rId31"/>
            </p:custDataLst>
          </p:nvPr>
        </p:nvSpPr>
        <p:spPr>
          <a:xfrm>
            <a:off x="7671435" y="193230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8" name="圆角矩形 67"/>
          <p:cNvSpPr/>
          <p:nvPr>
            <p:custDataLst>
              <p:tags r:id="rId32"/>
            </p:custDataLst>
          </p:nvPr>
        </p:nvSpPr>
        <p:spPr>
          <a:xfrm>
            <a:off x="76714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176593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Stage1</a:t>
            </a:r>
            <a:endParaRPr lang="en-US" altLang="zh-CN" sz="1000"/>
          </a:p>
        </p:txBody>
      </p:sp>
      <p:sp>
        <p:nvSpPr>
          <p:cNvPr id="71" name="文本框 70"/>
          <p:cNvSpPr txBox="1"/>
          <p:nvPr>
            <p:custDataLst>
              <p:tags r:id="rId33"/>
            </p:custDataLst>
          </p:nvPr>
        </p:nvSpPr>
        <p:spPr>
          <a:xfrm>
            <a:off x="3540760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Stage2</a:t>
            </a:r>
            <a:endParaRPr lang="en-US" altLang="zh-CN" sz="1000"/>
          </a:p>
        </p:txBody>
      </p:sp>
      <p:sp>
        <p:nvSpPr>
          <p:cNvPr id="72" name="文本框 71"/>
          <p:cNvSpPr txBox="1"/>
          <p:nvPr>
            <p:custDataLst>
              <p:tags r:id="rId34"/>
            </p:custDataLst>
          </p:nvPr>
        </p:nvSpPr>
        <p:spPr>
          <a:xfrm>
            <a:off x="533209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Stage3</a:t>
            </a:r>
            <a:endParaRPr lang="en-US" altLang="zh-CN" sz="1000"/>
          </a:p>
        </p:txBody>
      </p:sp>
      <p:sp>
        <p:nvSpPr>
          <p:cNvPr id="73" name="文本框 72"/>
          <p:cNvSpPr txBox="1"/>
          <p:nvPr>
            <p:custDataLst>
              <p:tags r:id="rId35"/>
            </p:custDataLst>
          </p:nvPr>
        </p:nvSpPr>
        <p:spPr>
          <a:xfrm>
            <a:off x="719010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Stage4</a:t>
            </a:r>
            <a:endParaRPr lang="en-US" altLang="zh-CN" sz="1000"/>
          </a:p>
        </p:txBody>
      </p:sp>
      <p:sp>
        <p:nvSpPr>
          <p:cNvPr id="75" name="矩形 74"/>
          <p:cNvSpPr/>
          <p:nvPr>
            <p:custDataLst>
              <p:tags r:id="rId36"/>
            </p:custDataLst>
          </p:nvPr>
        </p:nvSpPr>
        <p:spPr>
          <a:xfrm>
            <a:off x="320421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37"/>
            </p:custDataLst>
          </p:nvPr>
        </p:nvSpPr>
        <p:spPr>
          <a:xfrm>
            <a:off x="4977765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38"/>
            </p:custDataLst>
          </p:nvPr>
        </p:nvSpPr>
        <p:spPr>
          <a:xfrm>
            <a:off x="679323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 network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fuel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network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250" y="763905"/>
            <a:ext cx="874141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network live data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180" y="896620"/>
            <a:ext cx="2718435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9260" y="583565"/>
            <a:ext cx="408432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aptos network data &amp; ecosystem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aptos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foundation</a:t>
            </a:r>
            <a:r>
              <a:rPr lang="en-US" altLang="zh-CN" sz="1000">
                <a:solidFill>
                  <a:srgbClr val="666666"/>
                </a:solidFill>
              </a:rPr>
              <a:t>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305" y="942975"/>
            <a:ext cx="3937635" cy="317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6885" y="1214755"/>
            <a:ext cx="4766310" cy="26333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sui network data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sui.io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1215" y="711200"/>
            <a:ext cx="3449320" cy="3480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53560" y="711200"/>
            <a:ext cx="3463925" cy="347154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community &amp; ecosystem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050" y="1452245"/>
            <a:ext cx="4025900" cy="1875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5170" y="1152525"/>
            <a:ext cx="4248785" cy="247523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v2 propos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77365" y="865505"/>
            <a:ext cx="5993130" cy="318579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memes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twitter.com/monad_xyz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18820" y="789305"/>
            <a:ext cx="3481705" cy="3523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655820" y="789305"/>
            <a:ext cx="3443605" cy="34855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monad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superscalar pipelining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monad doc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092325" y="696595"/>
            <a:ext cx="4938395" cy="351599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neon evm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emulator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neonevm.org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42570" y="1695450"/>
            <a:ext cx="5133975" cy="15347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02275" y="1024255"/>
            <a:ext cx="3326765" cy="287782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eclipse modular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blockchain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eclipse.xyz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45185" y="1372870"/>
            <a:ext cx="7432040" cy="219583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community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8755" y="610870"/>
            <a:ext cx="570611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canto optimistic parallel execution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canto blog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1985" y="1137285"/>
            <a:ext cx="7827010" cy="235204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$CANTO price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  <a:sym typeface="+mn-ea"/>
              </a:rPr>
              <a:t>Coin 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 descr="Snip20240402_1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9085" y="656590"/>
            <a:ext cx="6005830" cy="36277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488440" y="1645920"/>
            <a:ext cx="12363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发起启用 CSR 提案获通过</a:t>
            </a:r>
            <a:endParaRPr lang="zh-CN" altLang="en-US" sz="12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695315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000" b="1">
                <a:solidFill>
                  <a:schemeClr val="dk1"/>
                </a:solidFill>
              </a:rPr>
              <a:t>并行</a:t>
            </a:r>
            <a:r>
              <a:rPr lang="en-US" altLang="zh-CN" sz="2000" b="1">
                <a:solidFill>
                  <a:schemeClr val="dk1"/>
                </a:solidFill>
              </a:rPr>
              <a:t>EVM</a:t>
            </a:r>
            <a:r>
              <a:rPr lang="zh-CN" altLang="en-US" sz="2000" b="1">
                <a:solidFill>
                  <a:schemeClr val="dk1"/>
                </a:solidFill>
              </a:rPr>
              <a:t>叙事项目一览（按流通市值</a:t>
            </a:r>
            <a:r>
              <a:rPr lang="zh-CN" altLang="en-US" sz="2000" b="1">
                <a:solidFill>
                  <a:schemeClr val="dk1"/>
                </a:solidFill>
              </a:rPr>
              <a:t>从高到低）</a:t>
            </a:r>
            <a:endParaRPr lang="en-US" altLang="zh-CN" sz="20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71325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71293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Apr 2</a:t>
            </a:r>
            <a:r>
              <a:rPr lang="zh-CN" sz="1000">
                <a:solidFill>
                  <a:srgbClr val="666666"/>
                </a:solidFill>
              </a:rPr>
              <a:t> 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68118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6687185" cy="40722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7895"/>
                <a:gridCol w="637706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有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$0.30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$887</a:t>
                      </a:r>
                      <a:r>
                        <a:rPr lang="zh-CN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/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7048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项目技术实现路径</a:t>
            </a:r>
            <a:r>
              <a:rPr lang="zh-CN" altLang="en-US" sz="2100" b="1">
                <a:solidFill>
                  <a:schemeClr val="dk1"/>
                </a:solidFill>
              </a:rPr>
              <a:t>一览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422139" y="436590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Gryphsis Academy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45150" y="4375150"/>
            <a:ext cx="183769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8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422526" y="435677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24753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578485"/>
          <a:ext cx="7085330" cy="370522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1257300"/>
                <a:gridCol w="1195070"/>
                <a:gridCol w="1152525"/>
                <a:gridCol w="1235710"/>
                <a:gridCol w="1152525"/>
                <a:gridCol w="1092200"/>
              </a:tblGrid>
              <a:tr h="394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SVM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TypeScript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C++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UTXOs + Strict Access List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以太坊与并行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公链主要生态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651510" y="433578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25535" y="43357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Apr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672081" y="432439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30206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84000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297000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Canto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557*304"/>
  <p:tag name="TABLE_ENDDRAG_RECT" val="31*45*557*304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10832</Words>
  <Application>WPS 文字</Application>
  <PresentationFormat/>
  <Paragraphs>1717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6" baseType="lpstr">
      <vt:lpstr>Arial</vt:lpstr>
      <vt:lpstr>宋体</vt:lpstr>
      <vt:lpstr>Wingdings</vt:lpstr>
      <vt:lpstr>Arial</vt:lpstr>
      <vt:lpstr>Times New Roman</vt:lpstr>
      <vt:lpstr>Times New Roman Regular</vt:lpstr>
      <vt:lpstr>汉仪书宋二KW</vt:lpstr>
      <vt:lpstr>宋体</vt:lpstr>
      <vt:lpstr>微软雅黑</vt:lpstr>
      <vt:lpstr>汉仪旗黑</vt:lpstr>
      <vt:lpstr>Arial Unicode MS</vt:lpstr>
      <vt:lpstr>Courier New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40</cp:revision>
  <dcterms:created xsi:type="dcterms:W3CDTF">2024-04-02T09:43:44Z</dcterms:created>
  <dcterms:modified xsi:type="dcterms:W3CDTF">2024-04-02T09:43:44Z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2052-6.5.2.8766</vt:lpwstr>
  </property>
</Properties>
</file>